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F622"/>
    <a:srgbClr val="AFEDE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3</a:t>
            </a:r>
            <a:r>
              <a:rPr sz="3200"/>
              <a:t> -2x +1 = 11</a:t>
            </a:r>
            <a:endParaRPr sz="3200"/>
          </a:p>
        </p:txBody>
      </p:sp>
      <p:graphicFrame>
        <p:nvGraphicFramePr>
          <p:cNvPr id="2132" name="Table 2131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-2x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r>
                        <a:t>-2x+1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3" name="Table 2132"/>
          <p:cNvGraphicFramePr/>
          <p:nvPr/>
        </p:nvGraphicFramePr>
        <p:xfrm>
          <a:off x="395288" y="2349500"/>
          <a:ext cx="8569325" cy="792163"/>
        </p:xfrm>
        <a:graphic>
          <a:graphicData uri="http://schemas.openxmlformats.org/drawingml/2006/table">
            <a:tbl>
              <a:tblPr/>
              <a:tblGrid>
                <a:gridCol w="1498600"/>
                <a:gridCol w="1500188"/>
                <a:gridCol w="1498600"/>
                <a:gridCol w="1498600"/>
                <a:gridCol w="1498600"/>
                <a:gridCol w="1074737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4" name="Text Box 2133"/>
          <p:cNvSpPr txBox="1"/>
          <p:nvPr/>
        </p:nvSpPr>
        <p:spPr>
          <a:xfrm>
            <a:off x="755650" y="2420938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1</a:t>
            </a:r>
            <a:endParaRPr sz="3200"/>
          </a:p>
        </p:txBody>
      </p:sp>
      <p:sp>
        <p:nvSpPr>
          <p:cNvPr id="2135" name="Text Box 2134"/>
          <p:cNvSpPr txBox="1"/>
          <p:nvPr/>
        </p:nvSpPr>
        <p:spPr>
          <a:xfrm>
            <a:off x="2124075" y="2565400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1</a:t>
            </a:r>
            <a:endParaRPr sz="3200"/>
          </a:p>
        </p:txBody>
      </p:sp>
      <p:sp>
        <p:nvSpPr>
          <p:cNvPr id="2136" name="Text Box 2135"/>
          <p:cNvSpPr txBox="1"/>
          <p:nvPr/>
        </p:nvSpPr>
        <p:spPr>
          <a:xfrm>
            <a:off x="3851275" y="2492375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-2</a:t>
            </a:r>
            <a:endParaRPr sz="3200"/>
          </a:p>
        </p:txBody>
      </p:sp>
      <p:sp>
        <p:nvSpPr>
          <p:cNvPr id="2137" name="Text Box 2136"/>
          <p:cNvSpPr txBox="1"/>
          <p:nvPr/>
        </p:nvSpPr>
        <p:spPr>
          <a:xfrm>
            <a:off x="5148263" y="2492375"/>
            <a:ext cx="10080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+1</a:t>
            </a:r>
            <a:endParaRPr sz="3200"/>
          </a:p>
        </p:txBody>
      </p:sp>
      <p:sp>
        <p:nvSpPr>
          <p:cNvPr id="2138" name="Text Box 2137"/>
          <p:cNvSpPr txBox="1"/>
          <p:nvPr/>
        </p:nvSpPr>
        <p:spPr>
          <a:xfrm>
            <a:off x="6659563" y="2420938"/>
            <a:ext cx="10080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0</a:t>
            </a:r>
            <a:endParaRPr sz="3200"/>
          </a:p>
        </p:txBody>
      </p:sp>
      <p:sp>
        <p:nvSpPr>
          <p:cNvPr id="2139" name="Text Box 2138"/>
          <p:cNvSpPr txBox="1"/>
          <p:nvPr/>
        </p:nvSpPr>
        <p:spPr>
          <a:xfrm>
            <a:off x="7885113" y="2420938"/>
            <a:ext cx="10080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  L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4" grpId="0"/>
      <p:bldP spid="2135" grpId="0"/>
      <p:bldP spid="2136" grpId="0"/>
      <p:bldP spid="2137" grpId="0"/>
      <p:bldP spid="2138" grpId="0"/>
      <p:bldP spid="21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5" name="Table 3074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-2x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r>
                        <a:t>-2x+1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42" name="Table 3241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-2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+1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0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3" name="Text Box 3242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3244" name="Text Box 3243"/>
          <p:cNvSpPr txBox="1"/>
          <p:nvPr/>
        </p:nvSpPr>
        <p:spPr>
          <a:xfrm>
            <a:off x="21240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27</a:t>
            </a:r>
            <a:endParaRPr sz="3200" b="1"/>
          </a:p>
        </p:txBody>
      </p:sp>
      <p:sp>
        <p:nvSpPr>
          <p:cNvPr id="3245" name="Text Box 3244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- 6</a:t>
            </a:r>
            <a:endParaRPr sz="3200" b="1"/>
          </a:p>
        </p:txBody>
      </p:sp>
      <p:sp>
        <p:nvSpPr>
          <p:cNvPr id="3246" name="Text Box 3245"/>
          <p:cNvSpPr txBox="1"/>
          <p:nvPr/>
        </p:nvSpPr>
        <p:spPr>
          <a:xfrm>
            <a:off x="5292725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+1</a:t>
            </a:r>
            <a:endParaRPr sz="3200" b="1"/>
          </a:p>
        </p:txBody>
      </p:sp>
      <p:sp>
        <p:nvSpPr>
          <p:cNvPr id="3247" name="Text Box 3246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22</a:t>
            </a:r>
            <a:endParaRPr sz="3200" b="1"/>
          </a:p>
        </p:txBody>
      </p:sp>
      <p:sp>
        <p:nvSpPr>
          <p:cNvPr id="3248" name="Text Box 3247"/>
          <p:cNvSpPr txBox="1"/>
          <p:nvPr/>
        </p:nvSpPr>
        <p:spPr>
          <a:xfrm>
            <a:off x="7956550" y="3141663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3249" name="Text Box 3248"/>
          <p:cNvSpPr txBox="1"/>
          <p:nvPr/>
        </p:nvSpPr>
        <p:spPr>
          <a:xfrm>
            <a:off x="18351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3</a:t>
            </a:r>
            <a:r>
              <a:rPr sz="3200"/>
              <a:t> -2x +1 = 11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3" grpId="0"/>
      <p:bldP spid="3244" grpId="0"/>
      <p:bldP spid="3245" grpId="0"/>
      <p:bldP spid="3246" grpId="0"/>
      <p:bldP spid="3247" grpId="0"/>
      <p:bldP spid="3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9" name="Table 4098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-2x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r>
                        <a:t>-2x+1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5" name="Table 4114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-2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+1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0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8" name="Text Box 4137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4139" name="Text Box 4138"/>
          <p:cNvSpPr txBox="1"/>
          <p:nvPr/>
        </p:nvSpPr>
        <p:spPr>
          <a:xfrm>
            <a:off x="2051050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27</a:t>
            </a:r>
            <a:endParaRPr sz="3200" b="1"/>
          </a:p>
        </p:txBody>
      </p:sp>
      <p:sp>
        <p:nvSpPr>
          <p:cNvPr id="4140" name="Text Box 4139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- 6</a:t>
            </a:r>
            <a:endParaRPr sz="3200" b="1"/>
          </a:p>
        </p:txBody>
      </p:sp>
      <p:sp>
        <p:nvSpPr>
          <p:cNvPr id="4141" name="Text Box 4140"/>
          <p:cNvSpPr txBox="1"/>
          <p:nvPr/>
        </p:nvSpPr>
        <p:spPr>
          <a:xfrm>
            <a:off x="5292725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+1</a:t>
            </a:r>
            <a:endParaRPr sz="3200" b="1"/>
          </a:p>
        </p:txBody>
      </p:sp>
      <p:sp>
        <p:nvSpPr>
          <p:cNvPr id="4142" name="Text Box 4141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22</a:t>
            </a:r>
            <a:endParaRPr sz="3200" b="1"/>
          </a:p>
        </p:txBody>
      </p:sp>
      <p:sp>
        <p:nvSpPr>
          <p:cNvPr id="4143" name="Text Box 4142"/>
          <p:cNvSpPr txBox="1"/>
          <p:nvPr/>
        </p:nvSpPr>
        <p:spPr>
          <a:xfrm>
            <a:off x="80279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4177" name="Table 4176"/>
          <p:cNvGraphicFramePr/>
          <p:nvPr/>
        </p:nvGraphicFramePr>
        <p:xfrm>
          <a:off x="323850" y="3933825"/>
          <a:ext cx="8640763" cy="863600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863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8" name="Text Box 4177"/>
          <p:cNvSpPr txBox="1"/>
          <p:nvPr/>
        </p:nvSpPr>
        <p:spPr>
          <a:xfrm>
            <a:off x="755650" y="40052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</a:t>
            </a:r>
            <a:endParaRPr sz="3200" b="1"/>
          </a:p>
        </p:txBody>
      </p:sp>
      <p:sp>
        <p:nvSpPr>
          <p:cNvPr id="4213" name="Text Box 4212"/>
          <p:cNvSpPr txBox="1"/>
          <p:nvPr/>
        </p:nvSpPr>
        <p:spPr>
          <a:xfrm>
            <a:off x="205105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 8</a:t>
            </a:r>
            <a:endParaRPr sz="3200" b="1"/>
          </a:p>
        </p:txBody>
      </p:sp>
      <p:sp>
        <p:nvSpPr>
          <p:cNvPr id="4214" name="Text Box 4213"/>
          <p:cNvSpPr txBox="1"/>
          <p:nvPr/>
        </p:nvSpPr>
        <p:spPr>
          <a:xfrm>
            <a:off x="34925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- 4</a:t>
            </a:r>
            <a:endParaRPr sz="3200" b="1"/>
          </a:p>
        </p:txBody>
      </p:sp>
      <p:sp>
        <p:nvSpPr>
          <p:cNvPr id="4215" name="Text Box 4214"/>
          <p:cNvSpPr txBox="1"/>
          <p:nvPr/>
        </p:nvSpPr>
        <p:spPr>
          <a:xfrm>
            <a:off x="5076825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  +1</a:t>
            </a:r>
            <a:endParaRPr sz="3200" b="1"/>
          </a:p>
        </p:txBody>
      </p:sp>
      <p:sp>
        <p:nvSpPr>
          <p:cNvPr id="4216" name="Text Box 4215"/>
          <p:cNvSpPr txBox="1"/>
          <p:nvPr/>
        </p:nvSpPr>
        <p:spPr>
          <a:xfrm>
            <a:off x="6732588" y="4076700"/>
            <a:ext cx="792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5</a:t>
            </a:r>
            <a:endParaRPr sz="3200" b="1"/>
          </a:p>
        </p:txBody>
      </p:sp>
      <p:sp>
        <p:nvSpPr>
          <p:cNvPr id="4217" name="Text Box 4216"/>
          <p:cNvSpPr txBox="1"/>
          <p:nvPr/>
        </p:nvSpPr>
        <p:spPr>
          <a:xfrm>
            <a:off x="8101013" y="40767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4218" name="Text Box 4217"/>
          <p:cNvSpPr txBox="1"/>
          <p:nvPr/>
        </p:nvSpPr>
        <p:spPr>
          <a:xfrm>
            <a:off x="18351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3</a:t>
            </a:r>
            <a:r>
              <a:rPr sz="3200"/>
              <a:t> -2x +1 = 11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" grpId="0"/>
      <p:bldP spid="4213" grpId="0"/>
      <p:bldP spid="4214" grpId="0"/>
      <p:bldP spid="4215" grpId="0"/>
      <p:bldP spid="4216" grpId="0"/>
      <p:bldP spid="42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3" name="Table 5122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-2x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3</a:t>
                      </a:r>
                      <a:r>
                        <a:t>-2x+1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90" name="Table 5189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-2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+1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0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2" name="Text Box 5161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5163" name="Text Box 5162"/>
          <p:cNvSpPr txBox="1"/>
          <p:nvPr/>
        </p:nvSpPr>
        <p:spPr>
          <a:xfrm>
            <a:off x="2195513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27</a:t>
            </a:r>
            <a:endParaRPr sz="3200" b="1"/>
          </a:p>
        </p:txBody>
      </p:sp>
      <p:sp>
        <p:nvSpPr>
          <p:cNvPr id="5164" name="Text Box 5163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- 6</a:t>
            </a:r>
            <a:endParaRPr sz="3200" b="1"/>
          </a:p>
        </p:txBody>
      </p:sp>
      <p:sp>
        <p:nvSpPr>
          <p:cNvPr id="5165" name="Text Box 5164"/>
          <p:cNvSpPr txBox="1"/>
          <p:nvPr/>
        </p:nvSpPr>
        <p:spPr>
          <a:xfrm>
            <a:off x="5219700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+1</a:t>
            </a:r>
            <a:endParaRPr sz="3200" b="1"/>
          </a:p>
        </p:txBody>
      </p:sp>
      <p:sp>
        <p:nvSpPr>
          <p:cNvPr id="5166" name="Text Box 5165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22</a:t>
            </a:r>
            <a:endParaRPr sz="3200" b="1"/>
          </a:p>
        </p:txBody>
      </p:sp>
      <p:sp>
        <p:nvSpPr>
          <p:cNvPr id="5167" name="Text Box 5166"/>
          <p:cNvSpPr txBox="1"/>
          <p:nvPr/>
        </p:nvSpPr>
        <p:spPr>
          <a:xfrm>
            <a:off x="80279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5168" name="Table 5167"/>
          <p:cNvGraphicFramePr/>
          <p:nvPr/>
        </p:nvGraphicFramePr>
        <p:xfrm>
          <a:off x="323850" y="3933825"/>
          <a:ext cx="8640763" cy="863600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863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4" name="Text Box 5183"/>
          <p:cNvSpPr txBox="1"/>
          <p:nvPr/>
        </p:nvSpPr>
        <p:spPr>
          <a:xfrm>
            <a:off x="6111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</a:t>
            </a:r>
            <a:endParaRPr sz="3200" b="1"/>
          </a:p>
        </p:txBody>
      </p:sp>
      <p:sp>
        <p:nvSpPr>
          <p:cNvPr id="5185" name="Text Box 5184"/>
          <p:cNvSpPr txBox="1"/>
          <p:nvPr/>
        </p:nvSpPr>
        <p:spPr>
          <a:xfrm>
            <a:off x="2268538" y="4076700"/>
            <a:ext cx="792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</a:t>
            </a:r>
            <a:endParaRPr sz="3200" b="1"/>
          </a:p>
        </p:txBody>
      </p:sp>
      <p:sp>
        <p:nvSpPr>
          <p:cNvPr id="5186" name="Text Box 5185"/>
          <p:cNvSpPr txBox="1"/>
          <p:nvPr/>
        </p:nvSpPr>
        <p:spPr>
          <a:xfrm>
            <a:off x="3635375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- 4</a:t>
            </a:r>
            <a:endParaRPr sz="3200" b="1"/>
          </a:p>
        </p:txBody>
      </p:sp>
      <p:sp>
        <p:nvSpPr>
          <p:cNvPr id="5187" name="Text Box 5186"/>
          <p:cNvSpPr txBox="1"/>
          <p:nvPr/>
        </p:nvSpPr>
        <p:spPr>
          <a:xfrm>
            <a:off x="5076825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+1</a:t>
            </a:r>
            <a:endParaRPr sz="3200" b="1"/>
          </a:p>
        </p:txBody>
      </p:sp>
      <p:sp>
        <p:nvSpPr>
          <p:cNvPr id="5188" name="Text Box 5187"/>
          <p:cNvSpPr txBox="1"/>
          <p:nvPr/>
        </p:nvSpPr>
        <p:spPr>
          <a:xfrm>
            <a:off x="65166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5</a:t>
            </a:r>
            <a:endParaRPr sz="3200" b="1"/>
          </a:p>
        </p:txBody>
      </p:sp>
      <p:sp>
        <p:nvSpPr>
          <p:cNvPr id="5189" name="Text Box 5188"/>
          <p:cNvSpPr txBox="1"/>
          <p:nvPr/>
        </p:nvSpPr>
        <p:spPr>
          <a:xfrm>
            <a:off x="8101013" y="40767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5224" name="Table 5223"/>
          <p:cNvGraphicFramePr/>
          <p:nvPr/>
        </p:nvGraphicFramePr>
        <p:xfrm>
          <a:off x="323850" y="4797425"/>
          <a:ext cx="8640763" cy="792163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" name="Text Box 5224"/>
          <p:cNvSpPr txBox="1"/>
          <p:nvPr/>
        </p:nvSpPr>
        <p:spPr>
          <a:xfrm>
            <a:off x="611188" y="4868863"/>
            <a:ext cx="792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2.5</a:t>
            </a:r>
            <a:endParaRPr sz="3200" b="1"/>
          </a:p>
        </p:txBody>
      </p:sp>
      <p:sp>
        <p:nvSpPr>
          <p:cNvPr id="5226" name="Text Box 5225"/>
          <p:cNvSpPr txBox="1"/>
          <p:nvPr/>
        </p:nvSpPr>
        <p:spPr>
          <a:xfrm>
            <a:off x="2124075" y="4941888"/>
            <a:ext cx="1079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15.6</a:t>
            </a:r>
            <a:endParaRPr sz="3200" b="1"/>
          </a:p>
        </p:txBody>
      </p:sp>
      <p:sp>
        <p:nvSpPr>
          <p:cNvPr id="5227" name="Text Box 5226"/>
          <p:cNvSpPr txBox="1"/>
          <p:nvPr/>
        </p:nvSpPr>
        <p:spPr>
          <a:xfrm>
            <a:off x="3708400" y="4941888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- 5</a:t>
            </a:r>
            <a:endParaRPr sz="3200" b="1"/>
          </a:p>
        </p:txBody>
      </p:sp>
      <p:sp>
        <p:nvSpPr>
          <p:cNvPr id="5228" name="Text Box 5227"/>
          <p:cNvSpPr txBox="1"/>
          <p:nvPr/>
        </p:nvSpPr>
        <p:spPr>
          <a:xfrm>
            <a:off x="521970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+1</a:t>
            </a:r>
            <a:endParaRPr sz="3200" b="1"/>
          </a:p>
        </p:txBody>
      </p:sp>
      <p:sp>
        <p:nvSpPr>
          <p:cNvPr id="5229" name="Text Box 5228"/>
          <p:cNvSpPr txBox="1"/>
          <p:nvPr/>
        </p:nvSpPr>
        <p:spPr>
          <a:xfrm>
            <a:off x="6516688" y="4941888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11.6</a:t>
            </a:r>
            <a:endParaRPr sz="3200" b="1"/>
          </a:p>
        </p:txBody>
      </p:sp>
      <p:sp>
        <p:nvSpPr>
          <p:cNvPr id="5230" name="Text Box 5229"/>
          <p:cNvSpPr txBox="1"/>
          <p:nvPr/>
        </p:nvSpPr>
        <p:spPr>
          <a:xfrm>
            <a:off x="795655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5231" name="Text Box 5230"/>
          <p:cNvSpPr txBox="1"/>
          <p:nvPr/>
        </p:nvSpPr>
        <p:spPr>
          <a:xfrm>
            <a:off x="1835150" y="188913"/>
            <a:ext cx="5473700" cy="579437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3</a:t>
            </a:r>
            <a:r>
              <a:rPr sz="3200"/>
              <a:t> -2x +1 = 11</a:t>
            </a:r>
            <a:endParaRPr sz="3200"/>
          </a:p>
        </p:txBody>
      </p:sp>
      <p:sp>
        <p:nvSpPr>
          <p:cNvPr id="5232" name="Text Box 5231"/>
          <p:cNvSpPr txBox="1"/>
          <p:nvPr/>
        </p:nvSpPr>
        <p:spPr>
          <a:xfrm>
            <a:off x="611188" y="5589588"/>
            <a:ext cx="6553200" cy="579437"/>
          </a:xfrm>
          <a:prstGeom prst="rect">
            <a:avLst/>
          </a:prstGeom>
          <a:solidFill>
            <a:srgbClr val="4AF622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Solution lies between 2. 5 and 2</a:t>
            </a:r>
            <a:endParaRPr sz="3200"/>
          </a:p>
        </p:txBody>
      </p:sp>
      <p:sp>
        <p:nvSpPr>
          <p:cNvPr id="5233" name="Text Box 5232"/>
          <p:cNvSpPr txBox="1"/>
          <p:nvPr/>
        </p:nvSpPr>
        <p:spPr>
          <a:xfrm>
            <a:off x="2555875" y="6092825"/>
            <a:ext cx="3600450" cy="579438"/>
          </a:xfrm>
          <a:prstGeom prst="rect">
            <a:avLst/>
          </a:prstGeom>
          <a:solidFill>
            <a:srgbClr val="4AF622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Solution is 2 (1dp)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" grpId="0"/>
      <p:bldP spid="5226" grpId="0"/>
      <p:bldP spid="5227" grpId="0"/>
      <p:bldP spid="5228" grpId="0"/>
      <p:bldP spid="5229" grpId="0"/>
      <p:bldP spid="5230" grpId="0"/>
      <p:bldP spid="5232" grpId="0" animBg="1"/>
      <p:bldP spid="523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WPS Presentation</Application>
  <PresentationFormat>On-screen Show</PresentationFormat>
  <Paragraphs>252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Microsoft YaHei</vt:lpstr>
      <vt:lpstr>Arial Unicode MS</vt:lpstr>
      <vt:lpstr>Calibri</vt:lpstr>
      <vt:lpstr>Trebuchet MS</vt:lpstr>
      <vt:lpstr>Default Design</vt:lpstr>
      <vt:lpstr>PowerPoint 演示文稿</vt:lpstr>
      <vt:lpstr>PowerPoint 演示文稿</vt:lpstr>
      <vt:lpstr>PowerPoint 演示文稿</vt:lpstr>
      <vt:lpstr>PowerPoint 演示文稿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00McCreC</dc:creator>
  <cp:lastModifiedBy>apc</cp:lastModifiedBy>
  <cp:revision>4</cp:revision>
  <dcterms:created xsi:type="dcterms:W3CDTF">2024-04-09T14:08:04Z</dcterms:created>
  <dcterms:modified xsi:type="dcterms:W3CDTF">2024-04-09T14:08:04Z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